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306" r:id="rId2"/>
    <p:sldId id="313" r:id="rId3"/>
    <p:sldId id="307" r:id="rId4"/>
    <p:sldId id="308" r:id="rId5"/>
    <p:sldId id="309" r:id="rId6"/>
    <p:sldId id="311" r:id="rId7"/>
    <p:sldId id="310" r:id="rId8"/>
    <p:sldId id="295" r:id="rId9"/>
    <p:sldId id="320" r:id="rId10"/>
    <p:sldId id="321" r:id="rId11"/>
    <p:sldId id="315" r:id="rId12"/>
    <p:sldId id="316" r:id="rId13"/>
    <p:sldId id="317" r:id="rId14"/>
    <p:sldId id="318" r:id="rId15"/>
    <p:sldId id="319" r:id="rId16"/>
    <p:sldId id="305" r:id="rId17"/>
    <p:sldId id="292" r:id="rId18"/>
    <p:sldId id="322" r:id="rId19"/>
    <p:sldId id="323" r:id="rId20"/>
    <p:sldId id="327" r:id="rId21"/>
    <p:sldId id="324" r:id="rId22"/>
    <p:sldId id="330" r:id="rId23"/>
    <p:sldId id="325" r:id="rId24"/>
    <p:sldId id="328" r:id="rId25"/>
    <p:sldId id="329" r:id="rId2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8" autoAdjust="0"/>
    <p:restoredTop sz="94586" autoAdjust="0"/>
  </p:normalViewPr>
  <p:slideViewPr>
    <p:cSldViewPr>
      <p:cViewPr>
        <p:scale>
          <a:sx n="50" d="100"/>
          <a:sy n="50" d="100"/>
        </p:scale>
        <p:origin x="-696" y="-594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/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Zen Hei Sharp" pitchFamily="2"/>
              <a:cs typeface="Lohit Devanagar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Zen Hei Sharp" pitchFamily="2"/>
              <a:cs typeface="Lohit Devanagar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/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Zen Hei Sharp" pitchFamily="2"/>
              <a:cs typeface="Lohit Devanagar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4721F3-C0DF-46D8-AB7D-BCA15EDD4115}" type="slidenum">
              <a:t>‹#›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WenQuanYi Zen Hei Sharp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14941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97339F3-9A5A-4F28-B5EE-54AFB272879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6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0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GB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755651" y="2347914"/>
            <a:ext cx="8569327" cy="1620838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12883" y="4283077"/>
            <a:ext cx="7056433" cy="193199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A6D4FD-3CF6-435A-86EE-26493162041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09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E71607-35BE-4E2F-99EC-BD10F433F0C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9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696203" y="287341"/>
            <a:ext cx="2024060" cy="5921370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619246" y="287341"/>
            <a:ext cx="5924553" cy="592137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0995ED-2345-44BE-B96B-EF0E10F207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7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EDC07F-0535-44C4-9312-DFADF99B944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796927" y="4857749"/>
            <a:ext cx="8567735" cy="1501773"/>
          </a:xfrm>
        </p:spPr>
        <p:txBody>
          <a:bodyPr anchor="t" anchorCtr="0"/>
          <a:lstStyle>
            <a:lvl1pPr algn="l">
              <a:defRPr lang="en-US" sz="4000" b="1" cap="all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96927" y="3203572"/>
            <a:ext cx="8567735" cy="165417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C0721B-25EC-4030-92C7-A4A006B9D50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29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619246" y="1824035"/>
            <a:ext cx="3973516" cy="43846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745166" y="1824035"/>
            <a:ext cx="3975097" cy="43846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41517A-CF99-4316-98E7-6D886FE8124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5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821" y="303215"/>
            <a:ext cx="9072567" cy="1258891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4821" y="1692270"/>
            <a:ext cx="4452935" cy="704846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04821" y="2397127"/>
            <a:ext cx="4452935" cy="43561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21270" y="1692270"/>
            <a:ext cx="4456108" cy="704846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21270" y="2397127"/>
            <a:ext cx="4456108" cy="43561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84BA3C-B6CB-4DD9-8EE2-ED5210453A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5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566686-D95F-471A-8574-37474D4A23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08EFBE-BBC3-40ED-8C14-4DB6BD4254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8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821" y="301623"/>
            <a:ext cx="3316291" cy="1279529"/>
          </a:xfrm>
        </p:spPr>
        <p:txBody>
          <a:bodyPr anchor="b" anchorCtr="0"/>
          <a:lstStyle>
            <a:lvl1pPr algn="l">
              <a:defRPr lang="en-US" sz="2000" b="1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41758" y="301623"/>
            <a:ext cx="5635620" cy="6451604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04821" y="1581153"/>
            <a:ext cx="3316291" cy="517207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C68EF7-2A33-4861-9759-28B97CFFD95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9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976439" y="5291139"/>
            <a:ext cx="6048371" cy="625477"/>
          </a:xfrm>
        </p:spPr>
        <p:txBody>
          <a:bodyPr anchor="b" anchorCtr="0"/>
          <a:lstStyle>
            <a:lvl1pPr algn="l">
              <a:defRPr lang="en-US" sz="2000" b="1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1976439" y="674690"/>
            <a:ext cx="6048371" cy="4537079"/>
          </a:xfrm>
        </p:spPr>
        <p:txBody>
          <a:bodyPr/>
          <a:lstStyle>
            <a:lvl1pPr marL="0" indent="0">
              <a:buNone/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976439" y="5916616"/>
            <a:ext cx="6048371" cy="8874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B1E9E5-E639-432C-8210-360C3E660B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5758" cy="75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1619996" y="287999"/>
            <a:ext cx="8100002" cy="1248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1619996" y="1823761"/>
            <a:ext cx="8100002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1583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987003" y="6886437"/>
            <a:ext cx="3194995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6437"/>
            <a:ext cx="2348279" cy="520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9901D8BE-8360-4B06-BF9A-3B97D64A4027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en-GB" sz="4400" b="0" i="0" u="none" strike="noStrike" kern="1200" cap="none" spc="0" baseline="0">
          <a:solidFill>
            <a:srgbClr val="050505"/>
          </a:solidFill>
          <a:uFillTx/>
          <a:latin typeface="Liberation Serif" pitchFamily="18"/>
        </a:defRPr>
      </a:lvl1pPr>
    </p:titleStyle>
    <p:bodyStyle>
      <a:lvl1pPr marL="431999" marR="0" lvl="0" indent="-323999" defTabSz="914400" rtl="0" fontAlgn="auto" hangingPunct="0">
        <a:lnSpc>
          <a:spcPct val="100000"/>
        </a:lnSpc>
        <a:spcBef>
          <a:spcPts val="0"/>
        </a:spcBef>
        <a:spcAft>
          <a:spcPts val="1410"/>
        </a:spcAft>
        <a:buClr>
          <a:srgbClr val="050505"/>
        </a:buClr>
        <a:buSzPct val="25000"/>
        <a:buFont typeface="StarSymbol"/>
        <a:buChar char="●"/>
        <a:tabLst/>
        <a:defRPr lang="en-US" sz="3200" b="0" i="0" u="none" strike="noStrike" kern="1200" cap="none" spc="0" baseline="0">
          <a:solidFill>
            <a:srgbClr val="050505"/>
          </a:solidFill>
          <a:uFillTx/>
          <a:latin typeface="Liberation Sans" pitchFamily="34"/>
          <a:ea typeface="Droid Sans Fallback" pitchFamily="2"/>
          <a:cs typeface="Lohit Hindi" pitchFamily="2"/>
        </a:defRPr>
      </a:lvl1pPr>
      <a:lvl2pPr marL="863998" marR="0" lvl="1" indent="-323999" defTabSz="914400" rtl="0" fontAlgn="auto" hangingPunct="1">
        <a:lnSpc>
          <a:spcPct val="100000"/>
        </a:lnSpc>
        <a:spcBef>
          <a:spcPts val="0"/>
        </a:spcBef>
        <a:spcAft>
          <a:spcPts val="1130"/>
        </a:spcAft>
        <a:buClr>
          <a:srgbClr val="050505"/>
        </a:buClr>
        <a:buSzPct val="25000"/>
        <a:buFont typeface="StarSymbol"/>
        <a:buChar char="–"/>
        <a:tabLst/>
        <a:defRPr lang="en-US" sz="2790" b="0" i="0" u="none" strike="noStrike" kern="1200" cap="none" spc="0" baseline="0">
          <a:solidFill>
            <a:srgbClr val="050505"/>
          </a:solidFill>
          <a:uFillTx/>
          <a:latin typeface="Liberation Sans" pitchFamily="34"/>
          <a:ea typeface="Droid Sans Fallback" pitchFamily="2"/>
          <a:cs typeface="Lohit Hindi" pitchFamily="2"/>
        </a:defRPr>
      </a:lvl2pPr>
      <a:lvl3pPr marL="1295997" marR="0" lvl="2" indent="-287999" defTabSz="914400" rtl="0" fontAlgn="auto" hangingPunct="1">
        <a:lnSpc>
          <a:spcPct val="100000"/>
        </a:lnSpc>
        <a:spcBef>
          <a:spcPts val="0"/>
        </a:spcBef>
        <a:spcAft>
          <a:spcPts val="840"/>
        </a:spcAft>
        <a:buClr>
          <a:srgbClr val="050505"/>
        </a:buClr>
        <a:buSzPct val="25000"/>
        <a:buFont typeface="StarSymbol"/>
        <a:buChar char="●"/>
        <a:tabLst/>
        <a:defRPr lang="en-US" sz="2400" b="0" i="0" u="none" strike="noStrike" kern="1200" cap="none" spc="0" baseline="0">
          <a:solidFill>
            <a:srgbClr val="050505"/>
          </a:solidFill>
          <a:uFillTx/>
          <a:latin typeface="Liberation Sans" pitchFamily="34"/>
          <a:ea typeface="Droid Sans Fallback" pitchFamily="2"/>
          <a:cs typeface="Lohit Hindi" pitchFamily="2"/>
        </a:defRPr>
      </a:lvl3pPr>
      <a:lvl4pPr marL="1727996" marR="0" lvl="3" indent="-215999" defTabSz="914400" rtl="0" fontAlgn="auto" hangingPunct="1">
        <a:lnSpc>
          <a:spcPct val="100000"/>
        </a:lnSpc>
        <a:spcBef>
          <a:spcPts val="0"/>
        </a:spcBef>
        <a:spcAft>
          <a:spcPts val="560"/>
        </a:spcAft>
        <a:buClr>
          <a:srgbClr val="050505"/>
        </a:buClr>
        <a:buSzPct val="25000"/>
        <a:buFont typeface="StarSymbol"/>
        <a:buChar char="–"/>
        <a:tabLst/>
        <a:defRPr lang="en-US" sz="2000" b="0" i="0" u="none" strike="noStrike" kern="1200" cap="none" spc="0" baseline="0">
          <a:solidFill>
            <a:srgbClr val="050505"/>
          </a:solidFill>
          <a:uFillTx/>
          <a:latin typeface="Liberation Sans" pitchFamily="34"/>
          <a:ea typeface="Droid Sans Fallback" pitchFamily="2"/>
          <a:cs typeface="Lohit Hindi" pitchFamily="2"/>
        </a:defRPr>
      </a:lvl4pPr>
      <a:lvl5pPr marL="2159995" marR="0" lvl="4" indent="-215999" defTabSz="914400" rtl="0" fontAlgn="auto" hangingPunct="1">
        <a:lnSpc>
          <a:spcPct val="100000"/>
        </a:lnSpc>
        <a:spcBef>
          <a:spcPts val="0"/>
        </a:spcBef>
        <a:spcAft>
          <a:spcPts val="280"/>
        </a:spcAft>
        <a:buClr>
          <a:srgbClr val="050505"/>
        </a:buClr>
        <a:buSzPct val="25000"/>
        <a:buFont typeface="StarSymbol"/>
        <a:buChar char="●"/>
        <a:tabLst/>
        <a:defRPr lang="en-US" sz="2000" b="0" i="0" u="none" strike="noStrike" kern="1200" cap="none" spc="0" baseline="0">
          <a:solidFill>
            <a:srgbClr val="050505"/>
          </a:solidFill>
          <a:uFillTx/>
          <a:latin typeface="Liberation Sans" pitchFamily="34"/>
          <a:ea typeface="Droid Sans Fallback" pitchFamily="2"/>
          <a:cs typeface="Lohit Hindi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The Shape of Languages </a:t>
            </a:r>
            <a:br>
              <a:rPr lang="en-GB" dirty="0" smtClean="0">
                <a:latin typeface="Verdana" panose="020B0604030504040204" pitchFamily="34" charset="0"/>
              </a:rPr>
            </a:br>
            <a:r>
              <a:rPr lang="en-GB" dirty="0" smtClean="0">
                <a:latin typeface="Verdana" panose="020B0604030504040204" pitchFamily="34" charset="0"/>
              </a:rPr>
              <a:t>to Come </a:t>
            </a:r>
            <a:endParaRPr lang="en-GB" dirty="0">
              <a:latin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41" y="1979637"/>
            <a:ext cx="8203014" cy="5168781"/>
          </a:xfrm>
        </p:spPr>
      </p:pic>
    </p:spTree>
    <p:extLst>
      <p:ext uri="{BB962C8B-B14F-4D97-AF65-F5344CB8AC3E}">
        <p14:creationId xmlns:p14="http://schemas.microsoft.com/office/powerpoint/2010/main" val="40046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5" y="467469"/>
            <a:ext cx="9231792" cy="6480719"/>
          </a:xfrm>
        </p:spPr>
      </p:pic>
    </p:spTree>
    <p:extLst>
      <p:ext uri="{BB962C8B-B14F-4D97-AF65-F5344CB8AC3E}">
        <p14:creationId xmlns:p14="http://schemas.microsoft.com/office/powerpoint/2010/main" val="8438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272" y="827509"/>
            <a:ext cx="5112568" cy="1368152"/>
          </a:xfrm>
        </p:spPr>
        <p:txBody>
          <a:bodyPr/>
          <a:lstStyle/>
          <a:p>
            <a:pPr>
              <a:buNone/>
            </a:pPr>
            <a:r>
              <a:rPr lang="en-GB" sz="4400" b="0" dirty="0" smtClean="0">
                <a:latin typeface="Verdana" panose="020B0604030504040204" pitchFamily="34" charset="0"/>
              </a:rPr>
              <a:t>The LLVM project</a:t>
            </a:r>
            <a:br>
              <a:rPr lang="en-GB" sz="4400" b="0" dirty="0" smtClean="0">
                <a:latin typeface="Verdana" panose="020B0604030504040204" pitchFamily="34" charset="0"/>
              </a:rPr>
            </a:br>
            <a:r>
              <a:rPr lang="en-GB" sz="3200" b="0" dirty="0">
                <a:latin typeface="Verdana" panose="020B0604030504040204" pitchFamily="34" charset="0"/>
              </a:rPr>
              <a:t>s</a:t>
            </a:r>
            <a:r>
              <a:rPr lang="en-GB" sz="3200" b="0" dirty="0" smtClean="0">
                <a:latin typeface="Verdana" panose="020B0604030504040204" pitchFamily="34" charset="0"/>
              </a:rPr>
              <a:t>tarted at UIUC in 2003</a:t>
            </a:r>
            <a:endParaRPr lang="en-GB" sz="3200" b="0" dirty="0">
              <a:latin typeface="Verdana" panose="020B060403050404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9" b="16439"/>
          <a:stretch>
            <a:fillRect/>
          </a:stretch>
        </p:blipFill>
        <p:spPr>
          <a:xfrm>
            <a:off x="1799952" y="611485"/>
            <a:ext cx="2520280" cy="1944216"/>
          </a:xfrm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1799951" y="2771725"/>
            <a:ext cx="7992889" cy="4104456"/>
          </a:xfrm>
        </p:spPr>
        <p:txBody>
          <a:bodyPr/>
          <a:lstStyle/>
          <a:p>
            <a:r>
              <a:rPr lang="en-GB" sz="3200" dirty="0" smtClean="0"/>
              <a:t>Main architect was Chris </a:t>
            </a:r>
            <a:r>
              <a:rPr lang="en-GB" sz="3200" dirty="0" err="1" smtClean="0"/>
              <a:t>Lattner</a:t>
            </a:r>
            <a:r>
              <a:rPr lang="en-GB" sz="3200" dirty="0" smtClean="0"/>
              <a:t>, now with Apple</a:t>
            </a:r>
          </a:p>
          <a:p>
            <a:r>
              <a:rPr lang="en-GB" sz="3200" dirty="0" smtClean="0"/>
              <a:t>Is a JIT-</a:t>
            </a:r>
            <a:r>
              <a:rPr lang="en-GB" sz="3200" dirty="0" err="1" smtClean="0"/>
              <a:t>tering</a:t>
            </a:r>
            <a:r>
              <a:rPr lang="en-GB" sz="3200" dirty="0" smtClean="0"/>
              <a:t> system which converts IR code to specific assembly/machine code</a:t>
            </a:r>
          </a:p>
          <a:p>
            <a:r>
              <a:rPr lang="en-GB" sz="3200" dirty="0" smtClean="0"/>
              <a:t>Currently supports</a:t>
            </a:r>
            <a:r>
              <a:rPr lang="en-GB" sz="2800" dirty="0" smtClean="0"/>
              <a:t>: </a:t>
            </a:r>
            <a:r>
              <a:rPr lang="en-GB" sz="2800" dirty="0"/>
              <a:t>X86, X86-64, ARM, AArch64, </a:t>
            </a:r>
            <a:r>
              <a:rPr lang="en-GB" sz="2800" dirty="0" err="1"/>
              <a:t>Mips</a:t>
            </a:r>
            <a:r>
              <a:rPr lang="en-GB" sz="2800" dirty="0"/>
              <a:t>, </a:t>
            </a:r>
            <a:r>
              <a:rPr lang="en-GB" sz="2800" dirty="0" err="1"/>
              <a:t>SystemZ</a:t>
            </a:r>
            <a:r>
              <a:rPr lang="en-GB" sz="2800" dirty="0"/>
              <a:t>, </a:t>
            </a:r>
            <a:r>
              <a:rPr lang="en-GB" sz="2800" dirty="0" smtClean="0"/>
              <a:t>PowerPC</a:t>
            </a:r>
          </a:p>
          <a:p>
            <a:r>
              <a:rPr lang="en-GB" sz="3200" dirty="0" smtClean="0"/>
              <a:t>http://www.llvm.org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008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LLVM processing chain</a:t>
            </a:r>
            <a:endParaRPr lang="en-GB" dirty="0">
              <a:latin typeface="Verdana" panose="020B0604030504040204" pitchFamily="34" charset="0"/>
            </a:endParaRPr>
          </a:p>
        </p:txBody>
      </p:sp>
      <p:pic>
        <p:nvPicPr>
          <p:cNvPr id="10" name="Picture Placeholder 9"/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" y="2051645"/>
            <a:ext cx="9721080" cy="4320480"/>
          </a:xfrm>
        </p:spPr>
      </p:pic>
    </p:spTree>
    <p:extLst>
      <p:ext uri="{BB962C8B-B14F-4D97-AF65-F5344CB8AC3E}">
        <p14:creationId xmlns:p14="http://schemas.microsoft.com/office/powerpoint/2010/main" val="382960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sz="4200" dirty="0" smtClean="0">
                <a:latin typeface="Verdana" panose="020B0604030504040204" pitchFamily="34" charset="0"/>
              </a:rPr>
              <a:t>What systems are now </a:t>
            </a:r>
            <a:br>
              <a:rPr lang="en-GB" sz="4200" dirty="0" smtClean="0">
                <a:latin typeface="Verdana" panose="020B0604030504040204" pitchFamily="34" charset="0"/>
              </a:rPr>
            </a:br>
            <a:r>
              <a:rPr lang="en-GB" sz="4200" dirty="0" smtClean="0">
                <a:latin typeface="Verdana" panose="020B0604030504040204" pitchFamily="34" charset="0"/>
              </a:rPr>
              <a:t>using LLVM?</a:t>
            </a:r>
            <a:endParaRPr lang="en-GB" sz="4200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936" y="1691605"/>
            <a:ext cx="8100002" cy="5412460"/>
          </a:xfrm>
        </p:spPr>
        <p:txBody>
          <a:bodyPr/>
          <a:lstStyle/>
          <a:p>
            <a:pPr marL="108000" indent="0">
              <a:buNone/>
            </a:pPr>
            <a:r>
              <a:rPr lang="en-GB" sz="2800" dirty="0" smtClean="0"/>
              <a:t>As a compiler:</a:t>
            </a:r>
            <a:br>
              <a:rPr lang="en-GB" sz="2800" dirty="0" smtClean="0"/>
            </a:br>
            <a:r>
              <a:rPr lang="en-GB" sz="2800" dirty="0" smtClean="0"/>
              <a:t>	Clang, Swift, GNU, Haskell, Ruby</a:t>
            </a:r>
            <a:br>
              <a:rPr lang="en-GB" sz="2800" dirty="0" smtClean="0"/>
            </a:br>
            <a:r>
              <a:rPr lang="en-GB" sz="2800" dirty="0" smtClean="0"/>
              <a:t>	LDC, Clasp, </a:t>
            </a:r>
            <a:r>
              <a:rPr lang="en-GB" sz="2800" dirty="0" err="1" smtClean="0"/>
              <a:t>LLgo</a:t>
            </a:r>
            <a:endParaRPr lang="en-GB" sz="2800" dirty="0" smtClean="0"/>
          </a:p>
          <a:p>
            <a:pPr marL="108000" indent="0">
              <a:buNone/>
            </a:pPr>
            <a:r>
              <a:rPr lang="en-GB" sz="2800" dirty="0" smtClean="0"/>
              <a:t>As a “bolt-on” module / extension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 smtClean="0"/>
              <a:t>	Python (</a:t>
            </a:r>
            <a:r>
              <a:rPr lang="en-GB" sz="2800" dirty="0" err="1" smtClean="0"/>
              <a:t>Numba</a:t>
            </a:r>
            <a:r>
              <a:rPr lang="en-GB" sz="2800" dirty="0" smtClean="0"/>
              <a:t>), </a:t>
            </a:r>
            <a:r>
              <a:rPr lang="en-GB" sz="2800" dirty="0" err="1" smtClean="0"/>
              <a:t>Tcl</a:t>
            </a:r>
            <a:endParaRPr lang="en-GB" sz="2800" dirty="0" smtClean="0"/>
          </a:p>
          <a:p>
            <a:pPr marL="108000" indent="0">
              <a:buNone/>
            </a:pPr>
            <a:r>
              <a:rPr lang="en-GB" sz="2800" dirty="0" smtClean="0"/>
              <a:t>As a complete system</a:t>
            </a:r>
            <a:br>
              <a:rPr lang="en-GB" sz="2800" dirty="0" smtClean="0"/>
            </a:br>
            <a:r>
              <a:rPr lang="en-GB" sz="2800" dirty="0" smtClean="0"/>
              <a:t>	Julia, </a:t>
            </a:r>
            <a:r>
              <a:rPr lang="en-GB" sz="2800" dirty="0" err="1" smtClean="0"/>
              <a:t>Javascript</a:t>
            </a:r>
            <a:r>
              <a:rPr lang="en-GB" sz="2800" dirty="0" smtClean="0"/>
              <a:t> (V8), </a:t>
            </a:r>
            <a:r>
              <a:rPr lang="en-GB" sz="2800" dirty="0" err="1" smtClean="0"/>
              <a:t>LuaJIT</a:t>
            </a:r>
            <a:r>
              <a:rPr lang="en-GB" sz="2800" dirty="0" smtClean="0"/>
              <a:t>, Rust</a:t>
            </a:r>
            <a:br>
              <a:rPr lang="en-GB" sz="2800" dirty="0" smtClean="0"/>
            </a:br>
            <a:r>
              <a:rPr lang="en-GB" sz="2800" dirty="0" smtClean="0"/>
              <a:t>	SML, Pure</a:t>
            </a:r>
            <a:br>
              <a:rPr lang="en-GB" sz="2800" dirty="0" smtClean="0"/>
            </a:br>
            <a:endParaRPr lang="en-GB" sz="2800" dirty="0" smtClean="0"/>
          </a:p>
          <a:p>
            <a:pPr marL="108000" indent="0">
              <a:buNone/>
            </a:pPr>
            <a:r>
              <a:rPr lang="en-GB" sz="2800" dirty="0" smtClean="0"/>
              <a:t>http</a:t>
            </a:r>
            <a:r>
              <a:rPr lang="en-GB" sz="2800" dirty="0"/>
              <a:t>://llvm.org/devmtg/2016-01/slides/fosdem-2016-llvm.pdf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5135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How Fast is Fast?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96" y="1823761"/>
            <a:ext cx="8244852" cy="5412460"/>
          </a:xfrm>
        </p:spPr>
        <p:txBody>
          <a:bodyPr/>
          <a:lstStyle/>
          <a:p>
            <a:pPr marL="108000" indent="0">
              <a:buNone/>
            </a:pPr>
            <a:r>
              <a:rPr lang="en-GB" dirty="0" smtClean="0"/>
              <a:t>Regular derivative (stock option) pays out at the termination of the contract.</a:t>
            </a:r>
          </a:p>
          <a:p>
            <a:pPr marL="108000" indent="0">
              <a:buNone/>
            </a:pPr>
            <a:r>
              <a:rPr lang="en-GB" dirty="0" smtClean="0"/>
              <a:t>There is a formula based on the work of Black &amp; Scholes in the 1970’s</a:t>
            </a:r>
          </a:p>
          <a:p>
            <a:pPr marL="108000" indent="0">
              <a:buNone/>
            </a:pPr>
            <a:r>
              <a:rPr lang="en-GB" dirty="0" smtClean="0"/>
              <a:t>A up or down turn at the end of the contract period can be disastrous</a:t>
            </a:r>
          </a:p>
          <a:p>
            <a:pPr marL="108000" indent="0">
              <a:buNone/>
            </a:pPr>
            <a:r>
              <a:rPr lang="en-GB" dirty="0" smtClean="0"/>
              <a:t>The Asian option uses an average price over the contract rather than the final one </a:t>
            </a:r>
          </a:p>
          <a:p>
            <a:pPr marL="108000" indent="0">
              <a:buNone/>
            </a:pPr>
            <a:r>
              <a:rPr lang="en-GB" dirty="0" smtClean="0"/>
              <a:t>This is computationally intense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0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“Simple” Asian Option</a:t>
            </a:r>
            <a:endParaRPr lang="en-GB" dirty="0">
              <a:latin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2" y="1879501"/>
            <a:ext cx="8305718" cy="5212704"/>
          </a:xfrm>
        </p:spPr>
      </p:pic>
    </p:spTree>
    <p:extLst>
      <p:ext uri="{BB962C8B-B14F-4D97-AF65-F5344CB8AC3E}">
        <p14:creationId xmlns:p14="http://schemas.microsoft.com/office/powerpoint/2010/main" val="10108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944" y="467469"/>
            <a:ext cx="8100836" cy="6336704"/>
          </a:xfrm>
        </p:spPr>
        <p:txBody>
          <a:bodyPr/>
          <a:lstStyle/>
          <a:p>
            <a:pPr marL="108000" indent="0">
              <a:buNone/>
            </a:pPr>
            <a:r>
              <a:rPr lang="en-GB" sz="2400" b="1" dirty="0" smtClean="0">
                <a:latin typeface="Courier New" panose="02070309020205020404" pitchFamily="49" charset="0"/>
              </a:rPr>
              <a:t>S = zeros(Float64,N,T) 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A </a:t>
            </a:r>
            <a:r>
              <a:rPr lang="en-GB" sz="2400" b="1" dirty="0">
                <a:latin typeface="Courier New" panose="02070309020205020404" pitchFamily="49" charset="0"/>
              </a:rPr>
              <a:t>= </a:t>
            </a:r>
            <a:r>
              <a:rPr lang="en-GB" sz="2400" b="1" dirty="0" smtClean="0">
                <a:latin typeface="Courier New" panose="02070309020205020404" pitchFamily="49" charset="0"/>
              </a:rPr>
              <a:t>zeros(Float64,N)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/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for n=1:N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  S[n,1</a:t>
            </a:r>
            <a:r>
              <a:rPr lang="en-GB" sz="2400" b="1" dirty="0">
                <a:latin typeface="Courier New" panose="02070309020205020404" pitchFamily="49" charset="0"/>
              </a:rPr>
              <a:t>] = </a:t>
            </a:r>
            <a:r>
              <a:rPr lang="en-GB" sz="2400" b="1" dirty="0" smtClean="0">
                <a:latin typeface="Courier New" panose="02070309020205020404" pitchFamily="49" charset="0"/>
              </a:rPr>
              <a:t>S0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  </a:t>
            </a:r>
            <a:r>
              <a:rPr lang="en-GB" sz="2400" b="1" dirty="0" err="1" smtClean="0">
                <a:latin typeface="Courier New" panose="02070309020205020404" pitchFamily="49" charset="0"/>
              </a:rPr>
              <a:t>dW</a:t>
            </a:r>
            <a:r>
              <a:rPr lang="en-GB" sz="2400" b="1" dirty="0" smtClean="0">
                <a:latin typeface="Courier New" panose="02070309020205020404" pitchFamily="49" charset="0"/>
              </a:rPr>
              <a:t> </a:t>
            </a:r>
            <a:r>
              <a:rPr lang="en-GB" sz="2400" b="1" dirty="0">
                <a:latin typeface="Courier New" panose="02070309020205020404" pitchFamily="49" charset="0"/>
              </a:rPr>
              <a:t>= </a:t>
            </a:r>
            <a:r>
              <a:rPr lang="en-GB" sz="2400" b="1" dirty="0" err="1">
                <a:latin typeface="Courier New" panose="02070309020205020404" pitchFamily="49" charset="0"/>
              </a:rPr>
              <a:t>randn</a:t>
            </a:r>
            <a:r>
              <a:rPr lang="en-GB" sz="2400" b="1" dirty="0">
                <a:latin typeface="Courier New" panose="02070309020205020404" pitchFamily="49" charset="0"/>
              </a:rPr>
              <a:t>(T)*</a:t>
            </a:r>
            <a:r>
              <a:rPr lang="en-GB" sz="2400" b="1" dirty="0" err="1">
                <a:latin typeface="Courier New" panose="02070309020205020404" pitchFamily="49" charset="0"/>
              </a:rPr>
              <a:t>sqrt</a:t>
            </a:r>
            <a:r>
              <a:rPr lang="en-GB" sz="2400" b="1" dirty="0">
                <a:latin typeface="Courier New" panose="02070309020205020404" pitchFamily="49" charset="0"/>
              </a:rPr>
              <a:t>(</a:t>
            </a:r>
            <a:r>
              <a:rPr lang="en-GB" sz="2400" b="1" dirty="0" err="1">
                <a:latin typeface="Courier New" panose="02070309020205020404" pitchFamily="49" charset="0"/>
              </a:rPr>
              <a:t>dt</a:t>
            </a:r>
            <a:r>
              <a:rPr lang="en-GB" sz="2400" b="1" dirty="0" smtClean="0">
                <a:latin typeface="Courier New" panose="02070309020205020404" pitchFamily="49" charset="0"/>
              </a:rPr>
              <a:t>)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  for t=2:T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</a:rPr>
              <a:t>z0 </a:t>
            </a:r>
            <a:r>
              <a:rPr lang="pt-BR" sz="2400" b="1" dirty="0">
                <a:latin typeface="Courier New" panose="02070309020205020404" pitchFamily="49" charset="0"/>
              </a:rPr>
              <a:t>= (r - q - 0.5*v*v)*S[n,t-1]*</a:t>
            </a:r>
            <a:r>
              <a:rPr lang="pt-BR" sz="2400" b="1" dirty="0" smtClean="0">
                <a:latin typeface="Courier New" panose="02070309020205020404" pitchFamily="49" charset="0"/>
              </a:rPr>
              <a:t>dt</a:t>
            </a:r>
            <a:br>
              <a:rPr lang="pt-BR" sz="2400" b="1" dirty="0" smtClean="0">
                <a:latin typeface="Courier New" panose="02070309020205020404" pitchFamily="49" charset="0"/>
              </a:rPr>
            </a:br>
            <a:r>
              <a:rPr lang="pt-BR" sz="2400" b="1" dirty="0" smtClean="0">
                <a:latin typeface="Courier New" panose="02070309020205020404" pitchFamily="49" charset="0"/>
              </a:rPr>
              <a:t>	</a:t>
            </a:r>
            <a:r>
              <a:rPr lang="en-GB" sz="2400" b="1" dirty="0" smtClean="0">
                <a:latin typeface="Courier New" panose="02070309020205020404" pitchFamily="49" charset="0"/>
              </a:rPr>
              <a:t>z1 </a:t>
            </a:r>
            <a:r>
              <a:rPr lang="en-GB" sz="2400" b="1" dirty="0">
                <a:latin typeface="Courier New" panose="02070309020205020404" pitchFamily="49" charset="0"/>
              </a:rPr>
              <a:t>= v*S[n,t-1]*</a:t>
            </a:r>
            <a:r>
              <a:rPr lang="en-GB" sz="2400" b="1" dirty="0" err="1">
                <a:latin typeface="Courier New" panose="02070309020205020404" pitchFamily="49" charset="0"/>
              </a:rPr>
              <a:t>dW</a:t>
            </a:r>
            <a:r>
              <a:rPr lang="en-GB" sz="2400" b="1" dirty="0">
                <a:latin typeface="Courier New" panose="02070309020205020404" pitchFamily="49" charset="0"/>
              </a:rPr>
              <a:t>[t</a:t>
            </a:r>
            <a:r>
              <a:rPr lang="en-GB" sz="2400" b="1" dirty="0" smtClean="0">
                <a:latin typeface="Courier New" panose="02070309020205020404" pitchFamily="49" charset="0"/>
              </a:rPr>
              <a:t>]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	z2 </a:t>
            </a:r>
            <a:r>
              <a:rPr lang="en-GB" sz="2400" b="1" dirty="0">
                <a:latin typeface="Courier New" panose="02070309020205020404" pitchFamily="49" charset="0"/>
              </a:rPr>
              <a:t>= 0.5*v*v*S[n,t-1]*</a:t>
            </a:r>
            <a:r>
              <a:rPr lang="en-GB" sz="2400" b="1" dirty="0" err="1">
                <a:latin typeface="Courier New" panose="02070309020205020404" pitchFamily="49" charset="0"/>
              </a:rPr>
              <a:t>dW</a:t>
            </a:r>
            <a:r>
              <a:rPr lang="en-GB" sz="2400" b="1" dirty="0">
                <a:latin typeface="Courier New" panose="02070309020205020404" pitchFamily="49" charset="0"/>
              </a:rPr>
              <a:t>[t]*</a:t>
            </a:r>
            <a:r>
              <a:rPr lang="en-GB" sz="2400" b="1" dirty="0" err="1">
                <a:latin typeface="Courier New" panose="02070309020205020404" pitchFamily="49" charset="0"/>
              </a:rPr>
              <a:t>dW</a:t>
            </a:r>
            <a:r>
              <a:rPr lang="en-GB" sz="2400" b="1" dirty="0">
                <a:latin typeface="Courier New" panose="02070309020205020404" pitchFamily="49" charset="0"/>
              </a:rPr>
              <a:t>[t</a:t>
            </a:r>
            <a:r>
              <a:rPr lang="en-GB" sz="2400" b="1" dirty="0" smtClean="0">
                <a:latin typeface="Courier New" panose="02070309020205020404" pitchFamily="49" charset="0"/>
              </a:rPr>
              <a:t>]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	</a:t>
            </a:r>
            <a:r>
              <a:rPr lang="pl-PL" sz="2400" b="1" dirty="0" smtClean="0">
                <a:latin typeface="Courier New" panose="02070309020205020404" pitchFamily="49" charset="0"/>
              </a:rPr>
              <a:t>S[n,t</a:t>
            </a:r>
            <a:r>
              <a:rPr lang="pl-PL" sz="2400" b="1" dirty="0">
                <a:latin typeface="Courier New" panose="02070309020205020404" pitchFamily="49" charset="0"/>
              </a:rPr>
              <a:t>] = S[n,t-1] + z0 + z1 + </a:t>
            </a:r>
            <a:r>
              <a:rPr lang="pl-PL" sz="2400" b="1" dirty="0" smtClean="0">
                <a:latin typeface="Courier New" panose="02070309020205020404" pitchFamily="49" charset="0"/>
              </a:rPr>
              <a:t>z2</a:t>
            </a:r>
            <a:r>
              <a:rPr lang="en-GB" sz="2400" b="1" dirty="0" smtClean="0">
                <a:latin typeface="Courier New" panose="02070309020205020404" pitchFamily="49" charset="0"/>
              </a:rPr>
              <a:t/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  end</a:t>
            </a:r>
            <a:r>
              <a:rPr lang="en-GB" sz="2400" b="1" dirty="0">
                <a:latin typeface="Courier New" panose="02070309020205020404" pitchFamily="49" charset="0"/>
              </a:rPr>
              <a:t/>
            </a:r>
            <a:br>
              <a:rPr lang="en-GB" sz="2400" b="1" dirty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  A[n</a:t>
            </a:r>
            <a:r>
              <a:rPr lang="en-GB" sz="2400" b="1" dirty="0">
                <a:latin typeface="Courier New" panose="02070309020205020404" pitchFamily="49" charset="0"/>
              </a:rPr>
              <a:t>] = mean(S[n</a:t>
            </a:r>
            <a:r>
              <a:rPr lang="en-GB" sz="2400" b="1" dirty="0" smtClean="0">
                <a:latin typeface="Courier New" panose="02070309020205020404" pitchFamily="49" charset="0"/>
              </a:rPr>
              <a:t>,:])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end</a:t>
            </a:r>
            <a:endParaRPr lang="en-GB" sz="2400" b="1" dirty="0">
              <a:latin typeface="Courier New" panose="02070309020205020404" pitchFamily="49" charset="0"/>
            </a:endParaRPr>
          </a:p>
          <a:p>
            <a:pPr marL="108000" indent="0">
              <a:buNone/>
            </a:pPr>
            <a:r>
              <a:rPr lang="en-GB" sz="2400" b="1" dirty="0" smtClean="0">
                <a:latin typeface="Courier New" panose="02070309020205020404" pitchFamily="49" charset="0"/>
              </a:rPr>
              <a:t>P </a:t>
            </a:r>
            <a:r>
              <a:rPr lang="en-GB" sz="2400" b="1" dirty="0">
                <a:latin typeface="Courier New" panose="02070309020205020404" pitchFamily="49" charset="0"/>
              </a:rPr>
              <a:t>= zeros(Float64,N</a:t>
            </a:r>
            <a:r>
              <a:rPr lang="en-GB" sz="2400" b="1" dirty="0" smtClean="0">
                <a:latin typeface="Courier New" panose="02070309020205020404" pitchFamily="49" charset="0"/>
              </a:rPr>
              <a:t>)</a:t>
            </a:r>
            <a:br>
              <a:rPr lang="en-GB" sz="2400" b="1" dirty="0" smtClean="0">
                <a:latin typeface="Courier New" panose="02070309020205020404" pitchFamily="49" charset="0"/>
              </a:rPr>
            </a:br>
            <a:r>
              <a:rPr lang="pt-BR" sz="2400" b="1" dirty="0" smtClean="0">
                <a:latin typeface="Courier New" panose="02070309020205020404" pitchFamily="49" charset="0"/>
              </a:rPr>
              <a:t>[ </a:t>
            </a:r>
            <a:r>
              <a:rPr lang="pt-BR" sz="2400" b="1" dirty="0">
                <a:latin typeface="Courier New" panose="02070309020205020404" pitchFamily="49" charset="0"/>
              </a:rPr>
              <a:t>P[n] = max(A[n] - K, 0) for n = 1:N </a:t>
            </a:r>
            <a:r>
              <a:rPr lang="pt-BR" sz="2400" b="1" dirty="0" smtClean="0">
                <a:latin typeface="Courier New" panose="02070309020205020404" pitchFamily="49" charset="0"/>
              </a:rPr>
              <a:t>]</a:t>
            </a:r>
            <a:br>
              <a:rPr lang="pt-BR" sz="2400" b="1" dirty="0" smtClean="0">
                <a:latin typeface="Courier New" panose="02070309020205020404" pitchFamily="49" charset="0"/>
              </a:rPr>
            </a:br>
            <a:r>
              <a:rPr lang="en-GB" sz="2400" b="1" dirty="0" smtClean="0">
                <a:latin typeface="Courier New" panose="02070309020205020404" pitchFamily="49" charset="0"/>
              </a:rPr>
              <a:t>price </a:t>
            </a:r>
            <a:r>
              <a:rPr lang="en-GB" sz="2400" b="1" dirty="0">
                <a:latin typeface="Courier New" panose="02070309020205020404" pitchFamily="49" charset="0"/>
              </a:rPr>
              <a:t>= </a:t>
            </a:r>
            <a:r>
              <a:rPr lang="en-GB" sz="2400" b="1" dirty="0" err="1">
                <a:latin typeface="Courier New" panose="02070309020205020404" pitchFamily="49" charset="0"/>
              </a:rPr>
              <a:t>exp</a:t>
            </a:r>
            <a:r>
              <a:rPr lang="en-GB" sz="2400" b="1" dirty="0">
                <a:latin typeface="Courier New" panose="02070309020205020404" pitchFamily="49" charset="0"/>
              </a:rPr>
              <a:t>(-r*</a:t>
            </a:r>
            <a:r>
              <a:rPr lang="en-GB" sz="2400" b="1" dirty="0" err="1">
                <a:latin typeface="Courier New" panose="02070309020205020404" pitchFamily="49" charset="0"/>
              </a:rPr>
              <a:t>tma</a:t>
            </a:r>
            <a:r>
              <a:rPr lang="en-GB" sz="2400" b="1" dirty="0">
                <a:latin typeface="Courier New" panose="02070309020205020404" pitchFamily="49" charset="0"/>
              </a:rPr>
              <a:t>)*mean(P</a:t>
            </a:r>
            <a:r>
              <a:rPr lang="en-GB" sz="2400" b="1" dirty="0" smtClean="0">
                <a:latin typeface="Courier New" panose="02070309020205020404" pitchFamily="49" charset="0"/>
              </a:rPr>
              <a:t>)</a:t>
            </a:r>
            <a:endParaRPr lang="en-GB" sz="2400" b="1" dirty="0">
              <a:latin typeface="Courier New" panose="02070309020205020404" pitchFamily="49" charset="0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298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Asian Benchmarks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953905"/>
              </p:ext>
            </p:extLst>
          </p:nvPr>
        </p:nvGraphicFramePr>
        <p:xfrm>
          <a:off x="503808" y="2555701"/>
          <a:ext cx="9217024" cy="3109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3864"/>
                <a:gridCol w="2854832"/>
                <a:gridCol w="4078328"/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>
                          <a:effectLst/>
                        </a:rPr>
                        <a:t>Language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Timing (c = 1)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Asian Option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414">
                <a:tc>
                  <a:txBody>
                    <a:bodyPr/>
                    <a:lstStyle/>
                    <a:p>
                      <a:pPr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c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1.0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1.681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414">
                <a:tc>
                  <a:txBody>
                    <a:bodyPr/>
                    <a:lstStyle/>
                    <a:p>
                      <a:pPr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 err="1">
                          <a:effectLst/>
                        </a:rPr>
                        <a:t>julia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1.41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1.680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92997">
                <a:tc>
                  <a:txBody>
                    <a:bodyPr/>
                    <a:lstStyle/>
                    <a:p>
                      <a:pPr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>
                          <a:effectLst/>
                        </a:rPr>
                        <a:t>python (v3)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32.67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1.671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414">
                <a:tc>
                  <a:txBody>
                    <a:bodyPr/>
                    <a:lstStyle/>
                    <a:p>
                      <a:pPr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R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154.3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>
                          <a:effectLst/>
                        </a:rPr>
                        <a:t>1.646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22414">
                <a:tc>
                  <a:txBody>
                    <a:bodyPr/>
                    <a:lstStyle/>
                    <a:p>
                      <a:pPr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>
                          <a:effectLst/>
                        </a:rPr>
                        <a:t>Octave</a:t>
                      </a:r>
                      <a:endParaRPr lang="en-GB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>
                          <a:effectLst/>
                        </a:rPr>
                        <a:t>789.3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25"/>
                        </a:spcBef>
                        <a:spcAft>
                          <a:spcPts val="1125"/>
                        </a:spcAft>
                      </a:pPr>
                      <a:r>
                        <a:rPr lang="en-GB" sz="2800" dirty="0">
                          <a:effectLst/>
                        </a:rPr>
                        <a:t>1.632</a:t>
                      </a:r>
                      <a:endParaRPr lang="en-GB" sz="2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3848" y="159941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Results for 100,000 runs of 100 steps, (c ~ 0.73 s)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18880" y="6026247"/>
            <a:ext cx="7657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Samsung RV711 laptop with an i5 processor </a:t>
            </a:r>
            <a:r>
              <a:rPr lang="en-GB" sz="2800" dirty="0" smtClean="0"/>
              <a:t>and  4Gb </a:t>
            </a:r>
            <a:r>
              <a:rPr lang="en-GB" sz="2800" dirty="0"/>
              <a:t>RAM running Centos 6.5 (Final)</a:t>
            </a:r>
          </a:p>
        </p:txBody>
      </p:sp>
    </p:spTree>
    <p:extLst>
      <p:ext uri="{BB962C8B-B14F-4D97-AF65-F5344CB8AC3E}">
        <p14:creationId xmlns:p14="http://schemas.microsoft.com/office/powerpoint/2010/main" val="40088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36" y="395461"/>
            <a:ext cx="7827442" cy="6624736"/>
          </a:xfrm>
        </p:spPr>
      </p:pic>
    </p:spTree>
    <p:extLst>
      <p:ext uri="{BB962C8B-B14F-4D97-AF65-F5344CB8AC3E}">
        <p14:creationId xmlns:p14="http://schemas.microsoft.com/office/powerpoint/2010/main" val="34218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44" y="683493"/>
            <a:ext cx="8075730" cy="6133466"/>
          </a:xfrm>
        </p:spPr>
      </p:pic>
    </p:spTree>
    <p:extLst>
      <p:ext uri="{BB962C8B-B14F-4D97-AF65-F5344CB8AC3E}">
        <p14:creationId xmlns:p14="http://schemas.microsoft.com/office/powerpoint/2010/main" val="9226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A (Brief) History of ME 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96" y="1547589"/>
            <a:ext cx="8100002" cy="5688632"/>
          </a:xfrm>
        </p:spPr>
        <p:txBody>
          <a:bodyPr/>
          <a:lstStyle/>
          <a:p>
            <a:pPr marL="108000" indent="0">
              <a:buNone/>
            </a:pPr>
            <a:r>
              <a:rPr lang="en-GB" dirty="0" smtClean="0"/>
              <a:t>Formed the company in 1982.</a:t>
            </a:r>
          </a:p>
          <a:p>
            <a:pPr marL="108000" indent="0">
              <a:buNone/>
            </a:pPr>
            <a:r>
              <a:rPr lang="en-GB" dirty="0"/>
              <a:t>Previously teaching Engineering in </a:t>
            </a:r>
            <a:r>
              <a:rPr lang="en-GB" dirty="0" smtClean="0"/>
              <a:t>Brighton.</a:t>
            </a:r>
          </a:p>
          <a:p>
            <a:pPr marL="108000" indent="0">
              <a:buNone/>
            </a:pPr>
            <a:r>
              <a:rPr lang="en-GB" dirty="0" smtClean="0"/>
              <a:t>Met </a:t>
            </a:r>
            <a:r>
              <a:rPr lang="en-GB" dirty="0"/>
              <a:t>the DEC PDP-11 </a:t>
            </a:r>
            <a:r>
              <a:rPr lang="en-GB" dirty="0" smtClean="0"/>
              <a:t>and was hooked.</a:t>
            </a:r>
          </a:p>
          <a:p>
            <a:pPr marL="108000" indent="0">
              <a:buNone/>
            </a:pPr>
            <a:r>
              <a:rPr lang="en-GB" dirty="0" smtClean="0"/>
              <a:t>Over the years used between 20-30 different computer languages …..</a:t>
            </a:r>
          </a:p>
          <a:p>
            <a:pPr marL="108000" indent="0">
              <a:buNone/>
            </a:pPr>
            <a:r>
              <a:rPr lang="en-GB" dirty="0" smtClean="0"/>
              <a:t>….. but real passion is High Performance Computing (HPC).</a:t>
            </a:r>
          </a:p>
          <a:p>
            <a:pPr marL="108000" indent="0">
              <a:buNone/>
            </a:pPr>
            <a:r>
              <a:rPr lang="en-GB" dirty="0" smtClean="0"/>
              <a:t>Run a number of “meetup” groups.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218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113" y="467469"/>
            <a:ext cx="6480719" cy="1584176"/>
          </a:xfrm>
        </p:spPr>
        <p:txBody>
          <a:bodyPr/>
          <a:lstStyle/>
          <a:p>
            <a:pPr>
              <a:buNone/>
            </a:pPr>
            <a:r>
              <a:rPr lang="en-GB" sz="3200" b="0" i="1" dirty="0" smtClean="0">
                <a:latin typeface="Verdana" panose="020B0604030504040204" pitchFamily="34" charset="0"/>
              </a:rPr>
              <a:t>Once </a:t>
            </a:r>
            <a:r>
              <a:rPr lang="en-GB" sz="3200" b="0" i="1" dirty="0" err="1" smtClean="0">
                <a:latin typeface="Verdana" panose="020B0604030504040204" pitchFamily="34" charset="0"/>
              </a:rPr>
              <a:t>establised</a:t>
            </a:r>
            <a:r>
              <a:rPr lang="en-GB" sz="3200" b="0" i="1" dirty="0" smtClean="0">
                <a:latin typeface="Verdana" panose="020B0604030504040204" pitchFamily="34" charset="0"/>
              </a:rPr>
              <a:t> programming languages are long lived but the time at the top is short!</a:t>
            </a:r>
            <a:endParaRPr lang="en-GB" sz="3200" b="0" dirty="0">
              <a:latin typeface="Verdana" panose="020B060403050404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8" y="395461"/>
            <a:ext cx="2880320" cy="6408712"/>
          </a:xfrm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3240112" y="2339677"/>
            <a:ext cx="6480720" cy="4392488"/>
          </a:xfrm>
        </p:spPr>
        <p:txBody>
          <a:bodyPr/>
          <a:lstStyle/>
          <a:p>
            <a:r>
              <a:rPr lang="en-GB" sz="3200" dirty="0" smtClean="0"/>
              <a:t>Advances in hardware and software may new approaches possible.</a:t>
            </a:r>
          </a:p>
          <a:p>
            <a:r>
              <a:rPr lang="en-GB" sz="3200" dirty="0" smtClean="0"/>
              <a:t>Emergence of new environments such as cloud computing.</a:t>
            </a:r>
          </a:p>
          <a:p>
            <a:r>
              <a:rPr lang="en-GB" sz="3200" dirty="0" smtClean="0"/>
              <a:t>Changes in application areas, such as big data and mobile apps.</a:t>
            </a:r>
          </a:p>
          <a:p>
            <a:r>
              <a:rPr lang="en-GB" sz="3200" dirty="0" smtClean="0"/>
              <a:t>Shift to analyst coding rather than specialist programmers.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51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" y="467469"/>
            <a:ext cx="9671152" cy="6455867"/>
          </a:xfrm>
        </p:spPr>
      </p:pic>
    </p:spTree>
    <p:extLst>
      <p:ext uri="{BB962C8B-B14F-4D97-AF65-F5344CB8AC3E}">
        <p14:creationId xmlns:p14="http://schemas.microsoft.com/office/powerpoint/2010/main" val="939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240" y="611485"/>
            <a:ext cx="5256584" cy="1080120"/>
          </a:xfrm>
        </p:spPr>
        <p:txBody>
          <a:bodyPr/>
          <a:lstStyle/>
          <a:p>
            <a:pPr>
              <a:buNone/>
            </a:pPr>
            <a:r>
              <a:rPr lang="en-GB" sz="4400" b="0" dirty="0" smtClean="0">
                <a:latin typeface="Verdana" panose="020B0604030504040204" pitchFamily="34" charset="0"/>
              </a:rPr>
              <a:t>Quo Vadis LLVM?</a:t>
            </a:r>
            <a:br>
              <a:rPr lang="en-GB" sz="4400" b="0" dirty="0" smtClean="0">
                <a:latin typeface="Verdana" panose="020B0604030504040204" pitchFamily="34" charset="0"/>
              </a:rPr>
            </a:br>
            <a:r>
              <a:rPr lang="en-GB" sz="2800" b="0" dirty="0" smtClean="0">
                <a:latin typeface="Verdana" panose="020B0604030504040204" pitchFamily="34" charset="0"/>
              </a:rPr>
              <a:t>http://llvm.org</a:t>
            </a:r>
            <a:endParaRPr lang="en-GB" sz="2800" b="0" dirty="0">
              <a:latin typeface="Verdana" panose="020B060403050404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28" y="323453"/>
            <a:ext cx="2520280" cy="1900711"/>
          </a:xfrm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1799951" y="2483693"/>
            <a:ext cx="7992889" cy="460851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Dragonegg</a:t>
            </a:r>
            <a:r>
              <a:rPr lang="en-GB" sz="3200" dirty="0" smtClean="0"/>
              <a:t> (code generation for GCC)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smtClean="0"/>
              <a:t>LLDB (native debugger)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Libc</a:t>
            </a:r>
            <a:r>
              <a:rPr lang="en-GB" sz="3200" dirty="0" smtClean="0"/>
              <a:t>++ ABI (including C++11)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OpenMPI</a:t>
            </a:r>
            <a:r>
              <a:rPr lang="en-GB" sz="3200" dirty="0" smtClean="0"/>
              <a:t> support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Vmkit</a:t>
            </a:r>
            <a:r>
              <a:rPr lang="en-GB" sz="3200" dirty="0" smtClean="0"/>
              <a:t> (JVM and .NET)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Libclc</a:t>
            </a:r>
            <a:r>
              <a:rPr lang="en-GB" sz="3200" dirty="0" smtClean="0"/>
              <a:t> (OpenCL)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 err="1" smtClean="0"/>
              <a:t>Kee</a:t>
            </a:r>
            <a:r>
              <a:rPr lang="en-GB" sz="3200" dirty="0" smtClean="0"/>
              <a:t> (intelligent bug finder)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1750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0" y="611485"/>
            <a:ext cx="9572417" cy="6264695"/>
          </a:xfrm>
        </p:spPr>
      </p:pic>
    </p:spTree>
    <p:extLst>
      <p:ext uri="{BB962C8B-B14F-4D97-AF65-F5344CB8AC3E}">
        <p14:creationId xmlns:p14="http://schemas.microsoft.com/office/powerpoint/2010/main" val="191151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048" y="467469"/>
            <a:ext cx="7056784" cy="1080120"/>
          </a:xfrm>
        </p:spPr>
        <p:txBody>
          <a:bodyPr/>
          <a:lstStyle/>
          <a:p>
            <a:pPr>
              <a:buNone/>
            </a:pPr>
            <a:r>
              <a:rPr lang="en-GB" sz="3200" b="0" i="1" dirty="0" smtClean="0">
                <a:latin typeface="Verdana" panose="020B0604030504040204" pitchFamily="34" charset="0"/>
              </a:rPr>
              <a:t>The Genie is out of the bottle, things will not be the same again.</a:t>
            </a:r>
            <a:endParaRPr lang="en-GB" sz="3200" b="0" dirty="0">
              <a:latin typeface="Verdana" panose="020B060403050404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3453"/>
            <a:ext cx="2448024" cy="6773448"/>
          </a:xfrm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2664048" y="1677094"/>
            <a:ext cx="6912768" cy="5703144"/>
          </a:xfrm>
        </p:spPr>
        <p:txBody>
          <a:bodyPr/>
          <a:lstStyle/>
          <a:p>
            <a:r>
              <a:rPr lang="en-GB" sz="3200" dirty="0" smtClean="0"/>
              <a:t>All (new) major languages in the last five years incorporate some form of JIT-</a:t>
            </a:r>
            <a:r>
              <a:rPr lang="en-GB" sz="3200" dirty="0" err="1" smtClean="0"/>
              <a:t>tering</a:t>
            </a:r>
            <a:r>
              <a:rPr lang="en-GB" sz="3200" dirty="0" smtClean="0"/>
              <a:t>.</a:t>
            </a:r>
          </a:p>
          <a:p>
            <a:r>
              <a:rPr lang="en-GB" sz="3200" dirty="0" smtClean="0"/>
              <a:t>LLVM project is the main O/S and has an exciting agenda planned.</a:t>
            </a:r>
          </a:p>
          <a:p>
            <a:r>
              <a:rPr lang="en-GB" sz="3200" dirty="0" smtClean="0"/>
              <a:t>Parallelism and HPC is becoming increasing important.</a:t>
            </a:r>
          </a:p>
          <a:p>
            <a:r>
              <a:rPr lang="en-GB" sz="3200" dirty="0" smtClean="0"/>
              <a:t>Never again will languages as slow as </a:t>
            </a:r>
            <a:r>
              <a:rPr lang="en-GB" sz="3200" dirty="0" err="1" smtClean="0"/>
              <a:t>Matlab</a:t>
            </a:r>
            <a:r>
              <a:rPr lang="en-GB" sz="3200" dirty="0" smtClean="0"/>
              <a:t>, R and (even) Python be created and certainly </a:t>
            </a:r>
            <a:r>
              <a:rPr lang="en-GB" sz="3200" b="1" dirty="0" smtClean="0"/>
              <a:t>not</a:t>
            </a:r>
            <a:r>
              <a:rPr lang="en-GB" sz="3200" dirty="0" smtClean="0"/>
              <a:t> paid for.</a:t>
            </a:r>
          </a:p>
          <a:p>
            <a:r>
              <a:rPr lang="en-GB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77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4" y="611485"/>
            <a:ext cx="9576817" cy="6455934"/>
          </a:xfrm>
        </p:spPr>
      </p:pic>
    </p:spTree>
    <p:extLst>
      <p:ext uri="{BB962C8B-B14F-4D97-AF65-F5344CB8AC3E}">
        <p14:creationId xmlns:p14="http://schemas.microsoft.com/office/powerpoint/2010/main" val="39718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Synopsis of the Talk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en-GB" dirty="0"/>
              <a:t>T</a:t>
            </a:r>
            <a:r>
              <a:rPr lang="en-GB" dirty="0" smtClean="0"/>
              <a:t>axonomy of programming languages.</a:t>
            </a:r>
          </a:p>
          <a:p>
            <a:pPr marL="108000" indent="0">
              <a:buNone/>
            </a:pPr>
            <a:r>
              <a:rPr lang="en-GB" dirty="0" smtClean="0"/>
              <a:t>What is this LLVM about anyway?</a:t>
            </a:r>
          </a:p>
          <a:p>
            <a:pPr marL="108000" indent="0">
              <a:buNone/>
            </a:pPr>
            <a:r>
              <a:rPr lang="en-GB" dirty="0" smtClean="0"/>
              <a:t>How quick is quick?</a:t>
            </a:r>
          </a:p>
          <a:p>
            <a:pPr marL="108000" indent="0">
              <a:buNone/>
            </a:pPr>
            <a:r>
              <a:rPr lang="en-GB" dirty="0" smtClean="0"/>
              <a:t>A demo using Julia</a:t>
            </a:r>
          </a:p>
          <a:p>
            <a:pPr marL="108000" indent="0">
              <a:buNone/>
            </a:pPr>
            <a:r>
              <a:rPr lang="en-GB" dirty="0" smtClean="0"/>
              <a:t>New Languages for Old</a:t>
            </a:r>
          </a:p>
          <a:p>
            <a:pPr marL="108000" indent="0">
              <a:buNone/>
            </a:pPr>
            <a:r>
              <a:rPr lang="en-GB" dirty="0" smtClean="0"/>
              <a:t>Q &amp; 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4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4" y="323453"/>
            <a:ext cx="5472608" cy="6759281"/>
          </a:xfrm>
        </p:spPr>
      </p:pic>
    </p:spTree>
    <p:extLst>
      <p:ext uri="{BB962C8B-B14F-4D97-AF65-F5344CB8AC3E}">
        <p14:creationId xmlns:p14="http://schemas.microsoft.com/office/powerpoint/2010/main" val="37129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944" y="287999"/>
            <a:ext cx="8208912" cy="1248119"/>
          </a:xfrm>
        </p:spPr>
        <p:txBody>
          <a:bodyPr/>
          <a:lstStyle/>
          <a:p>
            <a:pPr algn="l">
              <a:buNone/>
            </a:pPr>
            <a:r>
              <a:rPr lang="en-GB" dirty="0" smtClean="0">
                <a:latin typeface="Verdana" panose="020B0604030504040204" pitchFamily="34" charset="0"/>
              </a:rPr>
              <a:t>Taxonomy of programming languages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96" y="2339677"/>
            <a:ext cx="8100002" cy="3868522"/>
          </a:xfrm>
        </p:spPr>
        <p:txBody>
          <a:bodyPr/>
          <a:lstStyle/>
          <a:p>
            <a:pPr marL="108000" indent="0">
              <a:buNone/>
            </a:pPr>
            <a:r>
              <a:rPr lang="en-GB" sz="3600" dirty="0" smtClean="0"/>
              <a:t>A programmer’s perspective</a:t>
            </a:r>
            <a:br>
              <a:rPr lang="en-GB" sz="3600" dirty="0" smtClean="0"/>
            </a:br>
            <a:endParaRPr lang="en-GB" sz="3600" dirty="0" smtClean="0"/>
          </a:p>
          <a:p>
            <a:pPr marL="108000" indent="0">
              <a:buNone/>
            </a:pPr>
            <a:r>
              <a:rPr lang="en-GB" sz="3600" dirty="0" smtClean="0"/>
              <a:t>By application area</a:t>
            </a:r>
            <a:br>
              <a:rPr lang="en-GB" sz="3600" dirty="0" smtClean="0"/>
            </a:br>
            <a:endParaRPr lang="en-GB" sz="3600" dirty="0"/>
          </a:p>
          <a:p>
            <a:pPr marL="108000" indent="0">
              <a:buNone/>
            </a:pPr>
            <a:r>
              <a:rPr lang="en-GB" sz="3600" dirty="0" smtClean="0"/>
              <a:t>Systemic viewpoint</a:t>
            </a:r>
          </a:p>
        </p:txBody>
      </p:sp>
    </p:spTree>
    <p:extLst>
      <p:ext uri="{BB962C8B-B14F-4D97-AF65-F5344CB8AC3E}">
        <p14:creationId xmlns:p14="http://schemas.microsoft.com/office/powerpoint/2010/main" val="33346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944" y="287999"/>
            <a:ext cx="8208912" cy="1248119"/>
          </a:xfrm>
        </p:spPr>
        <p:txBody>
          <a:bodyPr/>
          <a:lstStyle/>
          <a:p>
            <a:pPr algn="l">
              <a:buNone/>
            </a:pPr>
            <a:r>
              <a:rPr lang="en-GB" dirty="0" smtClean="0">
                <a:latin typeface="Verdana" panose="020B0604030504040204" pitchFamily="34" charset="0"/>
              </a:rPr>
              <a:t>Systemic viewpoint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96" y="1907629"/>
            <a:ext cx="8100002" cy="4300570"/>
          </a:xfrm>
        </p:spPr>
        <p:txBody>
          <a:bodyPr/>
          <a:lstStyle/>
          <a:p>
            <a:pPr marL="108000" indent="0">
              <a:buNone/>
            </a:pPr>
            <a:r>
              <a:rPr lang="en-GB" sz="3600" dirty="0" smtClean="0"/>
              <a:t>Assembly languages</a:t>
            </a:r>
          </a:p>
          <a:p>
            <a:pPr marL="108000" indent="0">
              <a:buNone/>
            </a:pPr>
            <a:r>
              <a:rPr lang="en-GB" sz="3600" dirty="0" smtClean="0"/>
              <a:t>Compilers</a:t>
            </a:r>
            <a:endParaRPr lang="en-GB" sz="3600" dirty="0"/>
          </a:p>
          <a:p>
            <a:pPr marL="108000" indent="0">
              <a:buNone/>
            </a:pPr>
            <a:r>
              <a:rPr lang="en-GB" sz="3600" dirty="0" smtClean="0"/>
              <a:t>Interpreters</a:t>
            </a:r>
          </a:p>
          <a:p>
            <a:pPr marL="108000" indent="0">
              <a:buNone/>
            </a:pPr>
            <a:r>
              <a:rPr lang="en-GB" sz="3600" dirty="0" smtClean="0"/>
              <a:t>Intermediate code</a:t>
            </a:r>
          </a:p>
          <a:p>
            <a:pPr marL="108000" indent="0">
              <a:buNone/>
            </a:pPr>
            <a:r>
              <a:rPr lang="en-GB" sz="3600" dirty="0" smtClean="0"/>
              <a:t>LLVM (</a:t>
            </a:r>
            <a:r>
              <a:rPr lang="en-GB" sz="3600" dirty="0" err="1" smtClean="0"/>
              <a:t>Jitterring</a:t>
            </a:r>
            <a:r>
              <a:rPr lang="en-GB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14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944" y="287999"/>
            <a:ext cx="8208912" cy="1248119"/>
          </a:xfrm>
        </p:spPr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Assembly Languages</a:t>
            </a:r>
            <a:endParaRPr lang="en-GB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96" y="1823761"/>
            <a:ext cx="8028828" cy="5052420"/>
          </a:xfrm>
        </p:spPr>
        <p:txBody>
          <a:bodyPr/>
          <a:lstStyle/>
          <a:p>
            <a:pPr marL="108000" indent="0">
              <a:buNone/>
            </a:pPr>
            <a:r>
              <a:rPr lang="en-GB" sz="3600" dirty="0" smtClean="0"/>
              <a:t>Machine specific</a:t>
            </a:r>
          </a:p>
          <a:p>
            <a:pPr marL="108000" indent="0">
              <a:buNone/>
            </a:pPr>
            <a:r>
              <a:rPr lang="en-GB" sz="3600" dirty="0" smtClean="0"/>
              <a:t>1-to-1 correspondence between the computer architecture and the code</a:t>
            </a:r>
          </a:p>
          <a:p>
            <a:pPr marL="108000" indent="0">
              <a:buNone/>
            </a:pPr>
            <a:r>
              <a:rPr lang="en-GB" sz="3600" dirty="0" smtClean="0"/>
              <a:t>Typically two passes through the code</a:t>
            </a:r>
          </a:p>
          <a:p>
            <a:pPr marL="108000" indent="0">
              <a:buNone/>
            </a:pPr>
            <a:r>
              <a:rPr lang="en-GB" sz="3600" dirty="0" smtClean="0"/>
              <a:t>Used for on-board systems and operating system kernels</a:t>
            </a:r>
          </a:p>
          <a:p>
            <a:pPr marL="108000" indent="0">
              <a:buNone/>
            </a:pPr>
            <a:r>
              <a:rPr lang="en-GB" sz="3600" dirty="0" smtClean="0"/>
              <a:t>Still common with FPGA’s</a:t>
            </a:r>
          </a:p>
        </p:txBody>
      </p:sp>
    </p:spTree>
    <p:extLst>
      <p:ext uri="{BB962C8B-B14F-4D97-AF65-F5344CB8AC3E}">
        <p14:creationId xmlns:p14="http://schemas.microsoft.com/office/powerpoint/2010/main" val="11529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996" y="288000"/>
            <a:ext cx="8100002" cy="899550"/>
          </a:xfrm>
        </p:spPr>
        <p:txBody>
          <a:bodyPr/>
          <a:lstStyle/>
          <a:p>
            <a:pPr>
              <a:buNone/>
            </a:pPr>
            <a:r>
              <a:rPr lang="en-GB" dirty="0" smtClean="0">
                <a:latin typeface="Verdana" panose="020B0604030504040204" pitchFamily="34" charset="0"/>
              </a:rPr>
              <a:t>1950’s Languages</a:t>
            </a:r>
            <a:r>
              <a:rPr lang="en-GB" dirty="0" smtClean="0">
                <a:latin typeface="Liberation Sans"/>
              </a:rPr>
              <a:t/>
            </a:r>
            <a:br>
              <a:rPr lang="en-GB" dirty="0" smtClean="0">
                <a:latin typeface="Liberation Sans"/>
              </a:rPr>
            </a:br>
            <a:endParaRPr lang="en-GB" dirty="0">
              <a:latin typeface="Liberation Sans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20" y="1475581"/>
            <a:ext cx="3316077" cy="5001298"/>
          </a:xfrm>
        </p:spPr>
      </p:pic>
      <p:sp>
        <p:nvSpPr>
          <p:cNvPr id="11" name="Content Placeholder 10"/>
          <p:cNvSpPr>
            <a:spLocks noGrp="1"/>
          </p:cNvSpPr>
          <p:nvPr>
            <p:ph idx="2"/>
          </p:nvPr>
        </p:nvSpPr>
        <p:spPr>
          <a:xfrm>
            <a:off x="5040312" y="1475581"/>
            <a:ext cx="4680520" cy="5328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FORTRAN (1954)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LISP (1957)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ALGOL (1958)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COBOL (1959)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JOVIAL (1959)</a:t>
            </a:r>
          </a:p>
          <a:p>
            <a:endParaRPr lang="en-GB" sz="3200" dirty="0"/>
          </a:p>
          <a:p>
            <a:pPr marL="108000" indent="0" algn="ctr">
              <a:buNone/>
            </a:pPr>
            <a:r>
              <a:rPr lang="en-GB" sz="3600" i="1" dirty="0" smtClean="0"/>
              <a:t>The computer language paradox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4095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8" y="611485"/>
            <a:ext cx="9361040" cy="6500384"/>
          </a:xfrm>
        </p:spPr>
      </p:pic>
    </p:spTree>
    <p:extLst>
      <p:ext uri="{BB962C8B-B14F-4D97-AF65-F5344CB8AC3E}">
        <p14:creationId xmlns:p14="http://schemas.microsoft.com/office/powerpoint/2010/main" val="21992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9446</TotalTime>
  <Words>539</Words>
  <Application>Microsoft Office PowerPoint</Application>
  <PresentationFormat>Custom</PresentationFormat>
  <Paragraphs>99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DNA</vt:lpstr>
      <vt:lpstr>The Shape of Languages  to Come </vt:lpstr>
      <vt:lpstr>A (Brief) History of ME </vt:lpstr>
      <vt:lpstr>Synopsis of the Talk</vt:lpstr>
      <vt:lpstr>PowerPoint Presentation</vt:lpstr>
      <vt:lpstr>Taxonomy of programming languages</vt:lpstr>
      <vt:lpstr>Systemic viewpoint</vt:lpstr>
      <vt:lpstr>Assembly Languages</vt:lpstr>
      <vt:lpstr>1950’s Languages </vt:lpstr>
      <vt:lpstr>PowerPoint Presentation</vt:lpstr>
      <vt:lpstr>PowerPoint Presentation</vt:lpstr>
      <vt:lpstr>The LLVM project started at UIUC in 2003</vt:lpstr>
      <vt:lpstr>LLVM processing chain</vt:lpstr>
      <vt:lpstr>What systems are now  using LLVM?</vt:lpstr>
      <vt:lpstr>How Fast is Fast?</vt:lpstr>
      <vt:lpstr>“Simple” Asian Option</vt:lpstr>
      <vt:lpstr>PowerPoint Presentation</vt:lpstr>
      <vt:lpstr>Asian Benchmarks</vt:lpstr>
      <vt:lpstr>PowerPoint Presentation</vt:lpstr>
      <vt:lpstr>PowerPoint Presentation</vt:lpstr>
      <vt:lpstr>Once establised programming languages are long lived but the time at the top is short!</vt:lpstr>
      <vt:lpstr>PowerPoint Presentation</vt:lpstr>
      <vt:lpstr>Quo Vadis LLVM? http://llvm.org</vt:lpstr>
      <vt:lpstr>PowerPoint Presentation</vt:lpstr>
      <vt:lpstr>The Genie is out of the bottle, things will not be the same again.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Julia, what is she?</dc:title>
  <dc:creator>Malcolm Sherrington</dc:creator>
  <cp:lastModifiedBy>Malcolm Sherrington</cp:lastModifiedBy>
  <cp:revision>132</cp:revision>
  <dcterms:created xsi:type="dcterms:W3CDTF">2014-01-11T16:22:19Z</dcterms:created>
  <dcterms:modified xsi:type="dcterms:W3CDTF">2016-02-11T11:22:07Z</dcterms:modified>
</cp:coreProperties>
</file>